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61" r:id="rId6"/>
    <p:sldId id="259" r:id="rId7"/>
    <p:sldId id="262" r:id="rId8"/>
    <p:sldId id="265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46C"/>
    <a:srgbClr val="FFAD75"/>
    <a:srgbClr val="FFFF4F"/>
    <a:srgbClr val="FFA7A7"/>
    <a:srgbClr val="FFFF15"/>
    <a:srgbClr val="C1AA03"/>
    <a:srgbClr val="DBD600"/>
    <a:srgbClr val="2B7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162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34060A-ADDA-E997-0678-89535FE88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s-PE"/>
              <a:t>按一下以編輯母片標題樣式</a:t>
            </a:r>
            <a:endParaRPr lang="es-PE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A9F655-4E02-A9D5-CD23-A12120D1A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s-PE"/>
              <a:t>按一下以編輯母片子標題樣式</a:t>
            </a:r>
            <a:endParaRPr lang="es-PE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A8D5D9-0188-7F88-9EF5-7D328C467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300C-1484-4E79-8DA5-65E3A844F061}" type="datetimeFigureOut">
              <a:rPr lang="es-PE" smtClean="0"/>
              <a:t>21/04/2025</a:t>
            </a:fld>
            <a:endParaRPr lang="es-PE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89D258-63A2-6C82-8B44-460EE8AFC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9F5B1F-1CFF-0013-7D5E-210997841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2484B-3E05-44B6-87F9-E25C90BA742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06802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432104-37EA-EC4D-98C0-FA7643B3B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s-PE"/>
              <a:t>按一下以編輯母片標題樣式</a:t>
            </a:r>
            <a:endParaRPr lang="es-PE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150DA20-EC71-4E9D-4EE5-48EB56470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s-PE"/>
              <a:t>按一下以編輯母片文字樣式</a:t>
            </a:r>
          </a:p>
          <a:p>
            <a:pPr lvl="1"/>
            <a:r>
              <a:rPr lang="zh-TW" altLang="es-PE"/>
              <a:t>第二層</a:t>
            </a:r>
          </a:p>
          <a:p>
            <a:pPr lvl="2"/>
            <a:r>
              <a:rPr lang="zh-TW" altLang="es-PE"/>
              <a:t>第三層</a:t>
            </a:r>
          </a:p>
          <a:p>
            <a:pPr lvl="3"/>
            <a:r>
              <a:rPr lang="zh-TW" altLang="es-PE"/>
              <a:t>第四層</a:t>
            </a:r>
          </a:p>
          <a:p>
            <a:pPr lvl="4"/>
            <a:r>
              <a:rPr lang="zh-TW" altLang="es-PE"/>
              <a:t>第五層</a:t>
            </a:r>
            <a:endParaRPr lang="es-PE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FF5D1D-4068-D122-78E9-8A6833C6F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300C-1484-4E79-8DA5-65E3A844F061}" type="datetimeFigureOut">
              <a:rPr lang="es-PE" smtClean="0"/>
              <a:t>21/04/2025</a:t>
            </a:fld>
            <a:endParaRPr lang="es-PE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A84CB5-9052-814F-EA19-A753509A3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059EB9-BE65-C78A-6EB6-EAD31EC71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2484B-3E05-44B6-87F9-E25C90BA742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51331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E8C54FB-E89A-7C57-D50D-F9DE99849F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s-PE"/>
              <a:t>按一下以編輯母片標題樣式</a:t>
            </a:r>
            <a:endParaRPr lang="es-PE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E361257-429B-06D3-CB02-314F00409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s-PE"/>
              <a:t>按一下以編輯母片文字樣式</a:t>
            </a:r>
          </a:p>
          <a:p>
            <a:pPr lvl="1"/>
            <a:r>
              <a:rPr lang="zh-TW" altLang="es-PE"/>
              <a:t>第二層</a:t>
            </a:r>
          </a:p>
          <a:p>
            <a:pPr lvl="2"/>
            <a:r>
              <a:rPr lang="zh-TW" altLang="es-PE"/>
              <a:t>第三層</a:t>
            </a:r>
          </a:p>
          <a:p>
            <a:pPr lvl="3"/>
            <a:r>
              <a:rPr lang="zh-TW" altLang="es-PE"/>
              <a:t>第四層</a:t>
            </a:r>
          </a:p>
          <a:p>
            <a:pPr lvl="4"/>
            <a:r>
              <a:rPr lang="zh-TW" altLang="es-PE"/>
              <a:t>第五層</a:t>
            </a:r>
            <a:endParaRPr lang="es-PE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3C8167-52DE-9113-1C93-459A663CA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300C-1484-4E79-8DA5-65E3A844F061}" type="datetimeFigureOut">
              <a:rPr lang="es-PE" smtClean="0"/>
              <a:t>21/04/2025</a:t>
            </a:fld>
            <a:endParaRPr lang="es-PE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2BA579-0D19-FE74-8FD2-C35C9E41B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A85DD6-E4AD-94D9-8733-E57241936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2484B-3E05-44B6-87F9-E25C90BA742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35344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7A575C-5E28-4F80-814B-2CF75BC5F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s-PE"/>
              <a:t>按一下以編輯母片標題樣式</a:t>
            </a:r>
            <a:endParaRPr lang="es-PE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36957-CD03-D983-95CE-8D782DB4C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s-PE"/>
              <a:t>按一下以編輯母片文字樣式</a:t>
            </a:r>
          </a:p>
          <a:p>
            <a:pPr lvl="1"/>
            <a:r>
              <a:rPr lang="zh-TW" altLang="es-PE"/>
              <a:t>第二層</a:t>
            </a:r>
          </a:p>
          <a:p>
            <a:pPr lvl="2"/>
            <a:r>
              <a:rPr lang="zh-TW" altLang="es-PE"/>
              <a:t>第三層</a:t>
            </a:r>
          </a:p>
          <a:p>
            <a:pPr lvl="3"/>
            <a:r>
              <a:rPr lang="zh-TW" altLang="es-PE"/>
              <a:t>第四層</a:t>
            </a:r>
          </a:p>
          <a:p>
            <a:pPr lvl="4"/>
            <a:r>
              <a:rPr lang="zh-TW" altLang="es-PE"/>
              <a:t>第五層</a:t>
            </a:r>
            <a:endParaRPr lang="es-PE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4612-7A4B-EAFA-FD3A-31CF3790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300C-1484-4E79-8DA5-65E3A844F061}" type="datetimeFigureOut">
              <a:rPr lang="es-PE" smtClean="0"/>
              <a:t>21/04/2025</a:t>
            </a:fld>
            <a:endParaRPr lang="es-PE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2D119A-26EB-1282-AA34-BEA66876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36D0AA-B3FD-B4A0-9149-B34B3F31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2484B-3E05-44B6-87F9-E25C90BA742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3769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BB1B7-DE83-316F-2EB7-76372D21D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s-PE"/>
              <a:t>按一下以編輯母片標題樣式</a:t>
            </a:r>
            <a:endParaRPr lang="es-PE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32185D-01FF-00E5-57F3-C29EBFF82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s-PE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AF6B31-73DD-70C9-DDD2-A3BBF214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300C-1484-4E79-8DA5-65E3A844F061}" type="datetimeFigureOut">
              <a:rPr lang="es-PE" smtClean="0"/>
              <a:t>21/04/2025</a:t>
            </a:fld>
            <a:endParaRPr lang="es-PE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CBDA4D-1214-E68E-2504-5ACA26506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CF9C28-2725-0353-EF25-2BE641695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2484B-3E05-44B6-87F9-E25C90BA742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3255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D5F5A-886F-D5A8-D232-25C3D029A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s-PE"/>
              <a:t>按一下以編輯母片標題樣式</a:t>
            </a:r>
            <a:endParaRPr lang="es-PE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DD44C8-FE6D-4A7C-DE32-4F6C24B42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s-PE"/>
              <a:t>按一下以編輯母片文字樣式</a:t>
            </a:r>
          </a:p>
          <a:p>
            <a:pPr lvl="1"/>
            <a:r>
              <a:rPr lang="zh-TW" altLang="es-PE"/>
              <a:t>第二層</a:t>
            </a:r>
          </a:p>
          <a:p>
            <a:pPr lvl="2"/>
            <a:r>
              <a:rPr lang="zh-TW" altLang="es-PE"/>
              <a:t>第三層</a:t>
            </a:r>
          </a:p>
          <a:p>
            <a:pPr lvl="3"/>
            <a:r>
              <a:rPr lang="zh-TW" altLang="es-PE"/>
              <a:t>第四層</a:t>
            </a:r>
          </a:p>
          <a:p>
            <a:pPr lvl="4"/>
            <a:r>
              <a:rPr lang="zh-TW" altLang="es-PE"/>
              <a:t>第五層</a:t>
            </a:r>
            <a:endParaRPr lang="es-PE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F9DD3C-A682-FF9E-E23D-66F500B77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s-PE"/>
              <a:t>按一下以編輯母片文字樣式</a:t>
            </a:r>
          </a:p>
          <a:p>
            <a:pPr lvl="1"/>
            <a:r>
              <a:rPr lang="zh-TW" altLang="es-PE"/>
              <a:t>第二層</a:t>
            </a:r>
          </a:p>
          <a:p>
            <a:pPr lvl="2"/>
            <a:r>
              <a:rPr lang="zh-TW" altLang="es-PE"/>
              <a:t>第三層</a:t>
            </a:r>
          </a:p>
          <a:p>
            <a:pPr lvl="3"/>
            <a:r>
              <a:rPr lang="zh-TW" altLang="es-PE"/>
              <a:t>第四層</a:t>
            </a:r>
          </a:p>
          <a:p>
            <a:pPr lvl="4"/>
            <a:r>
              <a:rPr lang="zh-TW" altLang="es-PE"/>
              <a:t>第五層</a:t>
            </a:r>
            <a:endParaRPr lang="es-PE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8E17C38-00DF-66DF-C362-362DAF6D5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300C-1484-4E79-8DA5-65E3A844F061}" type="datetimeFigureOut">
              <a:rPr lang="es-PE" smtClean="0"/>
              <a:t>21/04/2025</a:t>
            </a:fld>
            <a:endParaRPr lang="es-PE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8755C64-B4CA-DEE4-71C4-B66E00AD8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997C78-54ED-BDD2-21F1-ABD0FF72F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2484B-3E05-44B6-87F9-E25C90BA742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298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9F23D9-1F79-EF5E-D93B-21DBCE446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s-PE"/>
              <a:t>按一下以編輯母片標題樣式</a:t>
            </a:r>
            <a:endParaRPr lang="es-PE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479905-A465-3559-B4F4-CB8B7B7A9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s-PE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99233F2-2B9A-4A1D-810F-925F1EC2E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s-PE"/>
              <a:t>按一下以編輯母片文字樣式</a:t>
            </a:r>
          </a:p>
          <a:p>
            <a:pPr lvl="1"/>
            <a:r>
              <a:rPr lang="zh-TW" altLang="es-PE"/>
              <a:t>第二層</a:t>
            </a:r>
          </a:p>
          <a:p>
            <a:pPr lvl="2"/>
            <a:r>
              <a:rPr lang="zh-TW" altLang="es-PE"/>
              <a:t>第三層</a:t>
            </a:r>
          </a:p>
          <a:p>
            <a:pPr lvl="3"/>
            <a:r>
              <a:rPr lang="zh-TW" altLang="es-PE"/>
              <a:t>第四層</a:t>
            </a:r>
          </a:p>
          <a:p>
            <a:pPr lvl="4"/>
            <a:r>
              <a:rPr lang="zh-TW" altLang="es-PE"/>
              <a:t>第五層</a:t>
            </a:r>
            <a:endParaRPr lang="es-PE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FDE40E0-DFDF-6297-E0C9-E6FAF51D31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s-PE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F2F589C-F738-3247-44BE-9FE14E8D90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s-PE"/>
              <a:t>按一下以編輯母片文字樣式</a:t>
            </a:r>
          </a:p>
          <a:p>
            <a:pPr lvl="1"/>
            <a:r>
              <a:rPr lang="zh-TW" altLang="es-PE"/>
              <a:t>第二層</a:t>
            </a:r>
          </a:p>
          <a:p>
            <a:pPr lvl="2"/>
            <a:r>
              <a:rPr lang="zh-TW" altLang="es-PE"/>
              <a:t>第三層</a:t>
            </a:r>
          </a:p>
          <a:p>
            <a:pPr lvl="3"/>
            <a:r>
              <a:rPr lang="zh-TW" altLang="es-PE"/>
              <a:t>第四層</a:t>
            </a:r>
          </a:p>
          <a:p>
            <a:pPr lvl="4"/>
            <a:r>
              <a:rPr lang="zh-TW" altLang="es-PE"/>
              <a:t>第五層</a:t>
            </a:r>
            <a:endParaRPr lang="es-PE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B10B366-B50A-84EC-A217-31E19889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300C-1484-4E79-8DA5-65E3A844F061}" type="datetimeFigureOut">
              <a:rPr lang="es-PE" smtClean="0"/>
              <a:t>21/04/2025</a:t>
            </a:fld>
            <a:endParaRPr lang="es-PE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E46B216-EC21-7DB4-3394-5731C756E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B7356A8-46B9-2DA2-AFD6-BAC3FF9BD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2484B-3E05-44B6-87F9-E25C90BA742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74876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621693-CA2B-3952-48B8-3A9099E3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s-PE"/>
              <a:t>按一下以編輯母片標題樣式</a:t>
            </a:r>
            <a:endParaRPr lang="es-PE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C151BB3-F323-4067-970B-2FAB3842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300C-1484-4E79-8DA5-65E3A844F061}" type="datetimeFigureOut">
              <a:rPr lang="es-PE" smtClean="0"/>
              <a:t>21/04/2025</a:t>
            </a:fld>
            <a:endParaRPr lang="es-PE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C804F3E-0384-0207-9A27-D956A880C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DE1CEA-6870-8FEC-F0EA-69F9B56FE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2484B-3E05-44B6-87F9-E25C90BA742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17028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41E168A-8DA6-1672-A06D-57AA9ADEC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300C-1484-4E79-8DA5-65E3A844F061}" type="datetimeFigureOut">
              <a:rPr lang="es-PE" smtClean="0"/>
              <a:t>21/04/2025</a:t>
            </a:fld>
            <a:endParaRPr lang="es-PE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219098A-6338-76C8-B5CD-67AB83A02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3C4B5D-1706-10D9-6B3C-E0942342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2484B-3E05-44B6-87F9-E25C90BA742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2730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B1090D-0C6E-1DAC-7728-C256D708F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s-PE"/>
              <a:t>按一下以編輯母片標題樣式</a:t>
            </a:r>
            <a:endParaRPr lang="es-PE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D1925-3F4F-9E28-22C0-E81F5F0DF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s-PE"/>
              <a:t>按一下以編輯母片文字樣式</a:t>
            </a:r>
          </a:p>
          <a:p>
            <a:pPr lvl="1"/>
            <a:r>
              <a:rPr lang="zh-TW" altLang="es-PE"/>
              <a:t>第二層</a:t>
            </a:r>
          </a:p>
          <a:p>
            <a:pPr lvl="2"/>
            <a:r>
              <a:rPr lang="zh-TW" altLang="es-PE"/>
              <a:t>第三層</a:t>
            </a:r>
          </a:p>
          <a:p>
            <a:pPr lvl="3"/>
            <a:r>
              <a:rPr lang="zh-TW" altLang="es-PE"/>
              <a:t>第四層</a:t>
            </a:r>
          </a:p>
          <a:p>
            <a:pPr lvl="4"/>
            <a:r>
              <a:rPr lang="zh-TW" altLang="es-PE"/>
              <a:t>第五層</a:t>
            </a:r>
            <a:endParaRPr lang="es-PE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917FB1F-E711-B319-14EA-56C0EC5CA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s-PE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22D38E2-0672-80F9-32FF-8BF045098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300C-1484-4E79-8DA5-65E3A844F061}" type="datetimeFigureOut">
              <a:rPr lang="es-PE" smtClean="0"/>
              <a:t>21/04/2025</a:t>
            </a:fld>
            <a:endParaRPr lang="es-PE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0DC0602-976B-06D6-F0CE-3F7B10FFF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13ACCD-807E-EA35-2FA3-7B01BA912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2484B-3E05-44B6-87F9-E25C90BA742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0311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3CDB0-B687-6B18-E046-C6A0D2358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s-PE"/>
              <a:t>按一下以編輯母片標題樣式</a:t>
            </a:r>
            <a:endParaRPr lang="es-PE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53537A7-1A47-3167-8023-4BFAB26FE6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9C982C1-C49C-01AC-5A8F-293A367E5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s-PE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CFE2BCB-80DD-8421-6E0D-21823C04D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300C-1484-4E79-8DA5-65E3A844F061}" type="datetimeFigureOut">
              <a:rPr lang="es-PE" smtClean="0"/>
              <a:t>21/04/2025</a:t>
            </a:fld>
            <a:endParaRPr lang="es-PE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159F5BD-8191-ADEB-B61F-966C99E4D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D7FC23F-88DE-FB0A-E1E6-33A2C4D5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2484B-3E05-44B6-87F9-E25C90BA742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59929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10B1363-5CC9-DF78-F757-6FDC69BAE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s-PE"/>
              <a:t>按一下以編輯母片標題樣式</a:t>
            </a:r>
            <a:endParaRPr lang="es-PE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6D5ABC-3C81-DF27-0D51-ABEFDC9F3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s-PE"/>
              <a:t>按一下以編輯母片文字樣式</a:t>
            </a:r>
          </a:p>
          <a:p>
            <a:pPr lvl="1"/>
            <a:r>
              <a:rPr lang="zh-TW" altLang="es-PE"/>
              <a:t>第二層</a:t>
            </a:r>
          </a:p>
          <a:p>
            <a:pPr lvl="2"/>
            <a:r>
              <a:rPr lang="zh-TW" altLang="es-PE"/>
              <a:t>第三層</a:t>
            </a:r>
          </a:p>
          <a:p>
            <a:pPr lvl="3"/>
            <a:r>
              <a:rPr lang="zh-TW" altLang="es-PE"/>
              <a:t>第四層</a:t>
            </a:r>
          </a:p>
          <a:p>
            <a:pPr lvl="4"/>
            <a:r>
              <a:rPr lang="zh-TW" altLang="es-PE"/>
              <a:t>第五層</a:t>
            </a:r>
            <a:endParaRPr lang="es-PE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5E76E9-644D-1F37-6AF1-4C5DEF0DB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0B300C-1484-4E79-8DA5-65E3A844F061}" type="datetimeFigureOut">
              <a:rPr lang="es-PE" smtClean="0"/>
              <a:t>21/04/2025</a:t>
            </a:fld>
            <a:endParaRPr lang="es-PE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21B202-1E5B-08A8-ED69-33CFAD1B45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2B5C30-72AB-1509-F7DB-CA2AA407F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82484B-3E05-44B6-87F9-E25C90BA742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18086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藝術 的圖片&#10;&#10;AI 產生的內容可能不正確。">
            <a:extLst>
              <a:ext uri="{FF2B5EF4-FFF2-40B4-BE49-F238E27FC236}">
                <a16:creationId xmlns:a16="http://schemas.microsoft.com/office/drawing/2014/main" id="{0605C96C-A221-30B0-AB10-1E0502B6AF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0"/>
          <a:stretch/>
        </p:blipFill>
        <p:spPr>
          <a:xfrm rot="5400000">
            <a:off x="1569791" y="601149"/>
            <a:ext cx="4687062" cy="7826644"/>
          </a:xfrm>
          <a:prstGeom prst="rect">
            <a:avLst/>
          </a:prstGeom>
        </p:spPr>
      </p:pic>
      <p:pic>
        <p:nvPicPr>
          <p:cNvPr id="7" name="圖片 6" descr="一張含有 飛機 的圖片&#10;&#10;AI 產生的內容可能不正確。">
            <a:extLst>
              <a:ext uri="{FF2B5EF4-FFF2-40B4-BE49-F238E27FC236}">
                <a16:creationId xmlns:a16="http://schemas.microsoft.com/office/drawing/2014/main" id="{06563AF9-52A5-FFF8-7057-1E9253E4D84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3467">
            <a:off x="5760361" y="3256489"/>
            <a:ext cx="6858000" cy="6858000"/>
          </a:xfrm>
          <a:prstGeom prst="rect">
            <a:avLst/>
          </a:prstGeom>
        </p:spPr>
      </p:pic>
      <p:pic>
        <p:nvPicPr>
          <p:cNvPr id="10" name="圖片 9" descr="一張含有 飛機 的圖片&#10;&#10;AI 產生的內容可能不正確。">
            <a:extLst>
              <a:ext uri="{FF2B5EF4-FFF2-40B4-BE49-F238E27FC236}">
                <a16:creationId xmlns:a16="http://schemas.microsoft.com/office/drawing/2014/main" id="{B184534B-F58F-4909-8E93-D3EFBABA0CE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21507">
            <a:off x="-854347" y="-876258"/>
            <a:ext cx="3429000" cy="3429000"/>
          </a:xfrm>
          <a:prstGeom prst="rect">
            <a:avLst/>
          </a:prstGeom>
        </p:spPr>
      </p:pic>
      <p:pic>
        <p:nvPicPr>
          <p:cNvPr id="12" name="圖片 11" descr="一張含有 象徵物, 符號, 標誌, 商標 的圖片&#10;&#10;AI 產生的內容可能不正確。">
            <a:extLst>
              <a:ext uri="{FF2B5EF4-FFF2-40B4-BE49-F238E27FC236}">
                <a16:creationId xmlns:a16="http://schemas.microsoft.com/office/drawing/2014/main" id="{BE85967D-D3B9-0F5F-5864-471B2F72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86" y="223381"/>
            <a:ext cx="699941" cy="88017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A61E170D-51AD-7A20-434D-59EFAC0B7FAF}"/>
              </a:ext>
            </a:extLst>
          </p:cNvPr>
          <p:cNvSpPr txBox="1"/>
          <p:nvPr/>
        </p:nvSpPr>
        <p:spPr>
          <a:xfrm>
            <a:off x="8896027" y="247971"/>
            <a:ext cx="3918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002060"/>
                </a:solidFill>
                <a:latin typeface="Avenir Next LT Pro Light" panose="020B0304020202020204" pitchFamily="34" charset="0"/>
              </a:rPr>
              <a:t>Universidad Nacional de Ingeniería</a:t>
            </a:r>
          </a:p>
          <a:p>
            <a:r>
              <a:rPr lang="es-ES" sz="1200" dirty="0">
                <a:solidFill>
                  <a:srgbClr val="002060"/>
                </a:solidFill>
                <a:latin typeface="Avenir Next LT Pro Light" panose="020B0304020202020204" pitchFamily="34" charset="0"/>
              </a:rPr>
              <a:t>Facultad de Ingeniería Económica,</a:t>
            </a:r>
          </a:p>
          <a:p>
            <a:r>
              <a:rPr lang="es-ES" sz="1200" dirty="0">
                <a:solidFill>
                  <a:srgbClr val="002060"/>
                </a:solidFill>
                <a:latin typeface="Avenir Next LT Pro Light" panose="020B0304020202020204" pitchFamily="34" charset="0"/>
              </a:rPr>
              <a:t> Estadística y Ciencias Sociales</a:t>
            </a:r>
          </a:p>
          <a:p>
            <a:r>
              <a:rPr lang="es-ES" sz="1200" dirty="0">
                <a:solidFill>
                  <a:srgbClr val="002060"/>
                </a:solidFill>
                <a:latin typeface="Avenir Next LT Pro Light" panose="020B0304020202020204" pitchFamily="34" charset="0"/>
              </a:rPr>
              <a:t>Escuela Profesional de Ingeniería Estadística</a:t>
            </a:r>
            <a:endParaRPr lang="es-PE" sz="1200" dirty="0">
              <a:solidFill>
                <a:srgbClr val="002060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8252974-EC89-645A-677D-735B7A35217E}"/>
              </a:ext>
            </a:extLst>
          </p:cNvPr>
          <p:cNvSpPr txBox="1"/>
          <p:nvPr/>
        </p:nvSpPr>
        <p:spPr>
          <a:xfrm>
            <a:off x="2833607" y="1831830"/>
            <a:ext cx="65247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rgbClr val="2B7BCB"/>
                </a:solidFill>
              </a:rPr>
              <a:t>Proyección de la Producción Pesquera de Anchoveta en Perú considerando el factor climáticodel Océano Pacífico</a:t>
            </a:r>
            <a:endParaRPr lang="es-PE" sz="3200" dirty="0">
              <a:solidFill>
                <a:srgbClr val="2B7BCB"/>
              </a:solidFill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A9CFEB16-A0C3-9636-3FBC-3B91B2901F14}"/>
              </a:ext>
            </a:extLst>
          </p:cNvPr>
          <p:cNvCxnSpPr/>
          <p:nvPr/>
        </p:nvCxnSpPr>
        <p:spPr>
          <a:xfrm>
            <a:off x="1539498" y="1580828"/>
            <a:ext cx="91130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0EDB12A0-3704-AEEF-C8BC-F204BDDEA54B}"/>
              </a:ext>
            </a:extLst>
          </p:cNvPr>
          <p:cNvCxnSpPr>
            <a:cxnSpLocks/>
          </p:cNvCxnSpPr>
          <p:nvPr/>
        </p:nvCxnSpPr>
        <p:spPr>
          <a:xfrm>
            <a:off x="2159430" y="4088970"/>
            <a:ext cx="78731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D88D64E-A22A-8AB0-FD9F-81A86E379AA4}"/>
              </a:ext>
            </a:extLst>
          </p:cNvPr>
          <p:cNvSpPr txBox="1"/>
          <p:nvPr/>
        </p:nvSpPr>
        <p:spPr>
          <a:xfrm>
            <a:off x="2833606" y="1085361"/>
            <a:ext cx="652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i="1" dirty="0">
                <a:solidFill>
                  <a:srgbClr val="FE446C"/>
                </a:solidFill>
              </a:rPr>
              <a:t>Consultoría Estadística</a:t>
            </a: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3A6CF7AB-E187-6339-3CDC-76D564B8F672}"/>
              </a:ext>
            </a:extLst>
          </p:cNvPr>
          <p:cNvSpPr/>
          <p:nvPr/>
        </p:nvSpPr>
        <p:spPr>
          <a:xfrm rot="20463520">
            <a:off x="3122914" y="5248252"/>
            <a:ext cx="2696401" cy="14845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2E1024B-8815-AF89-50C7-4CAEA2525E6C}"/>
              </a:ext>
            </a:extLst>
          </p:cNvPr>
          <p:cNvSpPr txBox="1"/>
          <p:nvPr/>
        </p:nvSpPr>
        <p:spPr>
          <a:xfrm>
            <a:off x="2833606" y="5083081"/>
            <a:ext cx="6524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i="1" dirty="0"/>
              <a:t>Diaz Silvano Pierre,   Lin Chiu Chen Yang,   Ocaña Coronado Manuel,   Varillas Torres Augusto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537342-C27A-78E4-1C2C-7D4E9E0A33A6}"/>
              </a:ext>
            </a:extLst>
          </p:cNvPr>
          <p:cNvSpPr txBox="1"/>
          <p:nvPr/>
        </p:nvSpPr>
        <p:spPr>
          <a:xfrm>
            <a:off x="2833606" y="4267506"/>
            <a:ext cx="652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 Light" panose="020B0303020204020204" pitchFamily="34" charset="0"/>
              </a:rPr>
              <a:t>Docente: Grados Paredes Daniel</a:t>
            </a:r>
          </a:p>
        </p:txBody>
      </p:sp>
    </p:spTree>
    <p:extLst>
      <p:ext uri="{BB962C8B-B14F-4D97-AF65-F5344CB8AC3E}">
        <p14:creationId xmlns:p14="http://schemas.microsoft.com/office/powerpoint/2010/main" val="2119392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EB1E0-50C1-7C63-D953-3C6E2EE2B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行, 正方形 的圖片&#10;&#10;AI 產生的內容可能不正確。">
            <a:extLst>
              <a:ext uri="{FF2B5EF4-FFF2-40B4-BE49-F238E27FC236}">
                <a16:creationId xmlns:a16="http://schemas.microsoft.com/office/drawing/2014/main" id="{4D335FF1-B591-B8AD-5DD0-C1E254B8F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0" y="360927"/>
            <a:ext cx="4389129" cy="6400813"/>
          </a:xfrm>
          <a:prstGeom prst="rect">
            <a:avLst/>
          </a:prstGeom>
        </p:spPr>
      </p:pic>
      <p:pic>
        <p:nvPicPr>
          <p:cNvPr id="5" name="圖片 4" descr="一張含有 文字, 圖表, Rectangle, 方案 的圖片&#10;&#10;AI 產生的內容可能不正確。">
            <a:extLst>
              <a:ext uri="{FF2B5EF4-FFF2-40B4-BE49-F238E27FC236}">
                <a16:creationId xmlns:a16="http://schemas.microsoft.com/office/drawing/2014/main" id="{EDCAEB78-2644-49E6-D2B7-3947B6D1E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59" y="3080084"/>
            <a:ext cx="7114682" cy="35573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6B2C042-126A-EC87-4437-1A7D3C8CE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717" y="220575"/>
            <a:ext cx="5613232" cy="27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93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D5D52-C324-BEDD-C90A-88A70D3AC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82C4EEA-CDF6-E894-ABA1-FB73157A2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177" y="506831"/>
            <a:ext cx="5347405" cy="265346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CC6D1B8-3CFD-3188-339B-840E50176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1937419"/>
            <a:ext cx="6000750" cy="447675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82075C4-7A52-21B6-8A60-D8B11834B12C}"/>
              </a:ext>
            </a:extLst>
          </p:cNvPr>
          <p:cNvSpPr txBox="1"/>
          <p:nvPr/>
        </p:nvSpPr>
        <p:spPr>
          <a:xfrm>
            <a:off x="395418" y="443831"/>
            <a:ext cx="4659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i="1" dirty="0">
                <a:solidFill>
                  <a:srgbClr val="FE446C"/>
                </a:solidFill>
              </a:rPr>
              <a:t>Descomposición de la Serie Temporal</a:t>
            </a:r>
          </a:p>
        </p:txBody>
      </p:sp>
    </p:spTree>
    <p:extLst>
      <p:ext uri="{BB962C8B-B14F-4D97-AF65-F5344CB8AC3E}">
        <p14:creationId xmlns:p14="http://schemas.microsoft.com/office/powerpoint/2010/main" val="730365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8F754-65E0-0FF1-9153-6E9041AE5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20CEF7A-7175-CD91-2B03-40C14A98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265" y="2228706"/>
            <a:ext cx="6286500" cy="3324225"/>
          </a:xfrm>
          <a:prstGeom prst="rect">
            <a:avLst/>
          </a:prstGeom>
        </p:spPr>
      </p:pic>
      <p:sp>
        <p:nvSpPr>
          <p:cNvPr id="20" name="橢圓 19">
            <a:extLst>
              <a:ext uri="{FF2B5EF4-FFF2-40B4-BE49-F238E27FC236}">
                <a16:creationId xmlns:a16="http://schemas.microsoft.com/office/drawing/2014/main" id="{68135EEF-A4B2-1ABF-D986-2F2AEB132D34}"/>
              </a:ext>
            </a:extLst>
          </p:cNvPr>
          <p:cNvSpPr/>
          <p:nvPr/>
        </p:nvSpPr>
        <p:spPr>
          <a:xfrm>
            <a:off x="9240985" y="4908941"/>
            <a:ext cx="1269834" cy="1200040"/>
          </a:xfrm>
          <a:prstGeom prst="ellipse">
            <a:avLst/>
          </a:prstGeom>
          <a:solidFill>
            <a:srgbClr val="FFAD75"/>
          </a:solidFill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F93EA744-4FFA-7198-AE7A-C3B4F328D20B}"/>
              </a:ext>
            </a:extLst>
          </p:cNvPr>
          <p:cNvSpPr/>
          <p:nvPr/>
        </p:nvSpPr>
        <p:spPr>
          <a:xfrm>
            <a:off x="7805809" y="366976"/>
            <a:ext cx="1804495" cy="1757216"/>
          </a:xfrm>
          <a:prstGeom prst="ellipse">
            <a:avLst/>
          </a:prstGeom>
          <a:solidFill>
            <a:srgbClr val="FFFF4F"/>
          </a:solidFill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3617CB9E-06B8-B582-E0E3-BD250EBFCF95}"/>
              </a:ext>
            </a:extLst>
          </p:cNvPr>
          <p:cNvSpPr/>
          <p:nvPr/>
        </p:nvSpPr>
        <p:spPr>
          <a:xfrm>
            <a:off x="10235398" y="3087087"/>
            <a:ext cx="1269834" cy="126084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0D483E2-CAC8-2DAF-CCDB-5BA50E50298A}"/>
              </a:ext>
            </a:extLst>
          </p:cNvPr>
          <p:cNvSpPr txBox="1"/>
          <p:nvPr/>
        </p:nvSpPr>
        <p:spPr>
          <a:xfrm>
            <a:off x="10023023" y="3182932"/>
            <a:ext cx="1664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African anchovy</a:t>
            </a: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E7C6F1F1-B479-C421-5B62-569327884955}"/>
              </a:ext>
            </a:extLst>
          </p:cNvPr>
          <p:cNvSpPr/>
          <p:nvPr/>
        </p:nvSpPr>
        <p:spPr>
          <a:xfrm>
            <a:off x="5046203" y="888589"/>
            <a:ext cx="1253736" cy="11463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4418B67C-1975-D352-6C45-46D0C9E277F9}"/>
              </a:ext>
            </a:extLst>
          </p:cNvPr>
          <p:cNvSpPr/>
          <p:nvPr/>
        </p:nvSpPr>
        <p:spPr>
          <a:xfrm>
            <a:off x="540415" y="3584854"/>
            <a:ext cx="2817756" cy="2814174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7FC45B1F-9CA1-01E3-4DE7-138B751193CC}"/>
              </a:ext>
            </a:extLst>
          </p:cNvPr>
          <p:cNvSpPr/>
          <p:nvPr/>
        </p:nvSpPr>
        <p:spPr>
          <a:xfrm>
            <a:off x="1346544" y="932004"/>
            <a:ext cx="2171436" cy="2115688"/>
          </a:xfrm>
          <a:prstGeom prst="ellipse">
            <a:avLst/>
          </a:prstGeom>
          <a:solidFill>
            <a:srgbClr val="FFA7A7"/>
          </a:solidFill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EF77430-A8EB-040D-2717-594D7B005D8D}"/>
              </a:ext>
            </a:extLst>
          </p:cNvPr>
          <p:cNvSpPr txBox="1"/>
          <p:nvPr/>
        </p:nvSpPr>
        <p:spPr>
          <a:xfrm>
            <a:off x="219154" y="164734"/>
            <a:ext cx="4659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i="1" dirty="0">
                <a:solidFill>
                  <a:srgbClr val="FE446C"/>
                </a:solidFill>
              </a:rPr>
              <a:t>Familia Engraulidae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A6D4FB3-7305-24A1-AC48-A6FE410BE23D}"/>
              </a:ext>
            </a:extLst>
          </p:cNvPr>
          <p:cNvSpPr txBox="1"/>
          <p:nvPr/>
        </p:nvSpPr>
        <p:spPr>
          <a:xfrm>
            <a:off x="7875872" y="793934"/>
            <a:ext cx="1664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European anchovy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E6DCC38-6669-1F23-D400-FF7CD21D2047}"/>
              </a:ext>
            </a:extLst>
          </p:cNvPr>
          <p:cNvSpPr txBox="1"/>
          <p:nvPr/>
        </p:nvSpPr>
        <p:spPr>
          <a:xfrm>
            <a:off x="5023080" y="977804"/>
            <a:ext cx="1664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Californian anchovy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82519CE-8E40-C9D1-F3D1-83E25AC71A88}"/>
              </a:ext>
            </a:extLst>
          </p:cNvPr>
          <p:cNvSpPr txBox="1"/>
          <p:nvPr/>
        </p:nvSpPr>
        <p:spPr>
          <a:xfrm>
            <a:off x="1875962" y="1622042"/>
            <a:ext cx="1664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Japanese anchovy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C18013C-A353-A9B0-8F59-8A008DCD5FA9}"/>
              </a:ext>
            </a:extLst>
          </p:cNvPr>
          <p:cNvSpPr txBox="1"/>
          <p:nvPr/>
        </p:nvSpPr>
        <p:spPr>
          <a:xfrm>
            <a:off x="717450" y="3890818"/>
            <a:ext cx="1664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Peruvian anchovy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49F1DDA-DB59-03F1-F237-78421B5A6A92}"/>
              </a:ext>
            </a:extLst>
          </p:cNvPr>
          <p:cNvSpPr txBox="1"/>
          <p:nvPr/>
        </p:nvSpPr>
        <p:spPr>
          <a:xfrm>
            <a:off x="9060209" y="5198988"/>
            <a:ext cx="1664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Argentine anchovy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902A626-537C-F125-3540-FC30482A727A}"/>
              </a:ext>
            </a:extLst>
          </p:cNvPr>
          <p:cNvSpPr txBox="1"/>
          <p:nvPr/>
        </p:nvSpPr>
        <p:spPr>
          <a:xfrm>
            <a:off x="7731708" y="1408691"/>
            <a:ext cx="1952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Engraulis encrasicolus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71EF189-BDC1-187B-D422-12367360CC7A}"/>
              </a:ext>
            </a:extLst>
          </p:cNvPr>
          <p:cNvSpPr txBox="1"/>
          <p:nvPr/>
        </p:nvSpPr>
        <p:spPr>
          <a:xfrm>
            <a:off x="4878916" y="1680198"/>
            <a:ext cx="1952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Engraulis mordax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B861F7C-9861-21D5-BDF8-6519BB7BE348}"/>
              </a:ext>
            </a:extLst>
          </p:cNvPr>
          <p:cNvSpPr txBox="1"/>
          <p:nvPr/>
        </p:nvSpPr>
        <p:spPr>
          <a:xfrm>
            <a:off x="1731798" y="2295811"/>
            <a:ext cx="1952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Engraulis japonicus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AE40294-6F2B-DDED-D37A-6513371C5BEF}"/>
              </a:ext>
            </a:extLst>
          </p:cNvPr>
          <p:cNvSpPr txBox="1"/>
          <p:nvPr/>
        </p:nvSpPr>
        <p:spPr>
          <a:xfrm>
            <a:off x="573286" y="4599282"/>
            <a:ext cx="1952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Engraulis ringens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CF2EE7D-AE2E-3BC5-2B76-C65CF963D407}"/>
              </a:ext>
            </a:extLst>
          </p:cNvPr>
          <p:cNvSpPr txBox="1"/>
          <p:nvPr/>
        </p:nvSpPr>
        <p:spPr>
          <a:xfrm>
            <a:off x="9878859" y="3902382"/>
            <a:ext cx="1952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Engraulis capensis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C08B69E-63D8-C59F-0F91-B518560AA741}"/>
              </a:ext>
            </a:extLst>
          </p:cNvPr>
          <p:cNvSpPr txBox="1"/>
          <p:nvPr/>
        </p:nvSpPr>
        <p:spPr>
          <a:xfrm>
            <a:off x="8785416" y="5882596"/>
            <a:ext cx="1952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Engraulis anchoita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559D815-F746-5ADF-04A1-F84C77F312B0}"/>
              </a:ext>
            </a:extLst>
          </p:cNvPr>
          <p:cNvSpPr txBox="1"/>
          <p:nvPr/>
        </p:nvSpPr>
        <p:spPr>
          <a:xfrm>
            <a:off x="3684496" y="5695530"/>
            <a:ext cx="3828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/>
              <a:t>https://archives.nereusprogram.org/climate-anchovy-and-sardine/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4240586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2CEFF-66D5-0E43-EE0D-207CD333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邊形 3">
            <a:extLst>
              <a:ext uri="{FF2B5EF4-FFF2-40B4-BE49-F238E27FC236}">
                <a16:creationId xmlns:a16="http://schemas.microsoft.com/office/drawing/2014/main" id="{907A2512-315D-B07C-B549-391D5F9FB932}"/>
              </a:ext>
            </a:extLst>
          </p:cNvPr>
          <p:cNvSpPr/>
          <p:nvPr/>
        </p:nvSpPr>
        <p:spPr>
          <a:xfrm>
            <a:off x="3715864" y="4888381"/>
            <a:ext cx="4415246" cy="446276"/>
          </a:xfrm>
          <a:prstGeom prst="parallelogram">
            <a:avLst>
              <a:gd name="adj" fmla="val 106253"/>
            </a:avLst>
          </a:prstGeom>
          <a:solidFill>
            <a:srgbClr val="FFFF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62DAD-DA9D-2D58-2272-E0C4E8A2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67" y="1581823"/>
            <a:ext cx="6153694" cy="186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平行四邊形 2">
            <a:extLst>
              <a:ext uri="{FF2B5EF4-FFF2-40B4-BE49-F238E27FC236}">
                <a16:creationId xmlns:a16="http://schemas.microsoft.com/office/drawing/2014/main" id="{09A4C8B2-2106-79CC-0FB0-636F99B4505E}"/>
              </a:ext>
            </a:extLst>
          </p:cNvPr>
          <p:cNvSpPr/>
          <p:nvPr/>
        </p:nvSpPr>
        <p:spPr>
          <a:xfrm>
            <a:off x="3422467" y="4413726"/>
            <a:ext cx="4415246" cy="920931"/>
          </a:xfrm>
          <a:prstGeom prst="parallelogram">
            <a:avLst/>
          </a:prstGeom>
          <a:solidFill>
            <a:srgbClr val="FFFF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EC2609B-EDD3-4242-F76F-ADD51E613D75}"/>
              </a:ext>
            </a:extLst>
          </p:cNvPr>
          <p:cNvSpPr txBox="1"/>
          <p:nvPr/>
        </p:nvSpPr>
        <p:spPr>
          <a:xfrm>
            <a:off x="3715864" y="4413726"/>
            <a:ext cx="38284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i="1" dirty="0"/>
              <a:t>Engraulis ringens</a:t>
            </a:r>
          </a:p>
          <a:p>
            <a:pPr algn="ctr"/>
            <a:r>
              <a:rPr lang="es-ES" sz="2000" i="1" dirty="0"/>
              <a:t>Anchoveta peruana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CED4ED61-7CFF-E823-8D2E-11D0CEAC3A45}"/>
              </a:ext>
            </a:extLst>
          </p:cNvPr>
          <p:cNvCxnSpPr/>
          <p:nvPr/>
        </p:nvCxnSpPr>
        <p:spPr>
          <a:xfrm>
            <a:off x="3187337" y="3708664"/>
            <a:ext cx="638882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69DF132F-EBFC-C230-62A5-C6890EA91548}"/>
              </a:ext>
            </a:extLst>
          </p:cNvPr>
          <p:cNvSpPr txBox="1"/>
          <p:nvPr/>
        </p:nvSpPr>
        <p:spPr>
          <a:xfrm>
            <a:off x="5433631" y="3474570"/>
            <a:ext cx="166437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12,5 cm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F5129CE-0630-8CA8-09D4-E2EADCD621EF}"/>
              </a:ext>
            </a:extLst>
          </p:cNvPr>
          <p:cNvCxnSpPr>
            <a:cxnSpLocks/>
          </p:cNvCxnSpPr>
          <p:nvPr/>
        </p:nvCxnSpPr>
        <p:spPr>
          <a:xfrm flipV="1">
            <a:off x="3100251" y="3632464"/>
            <a:ext cx="174172" cy="15240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49AC121-42A4-944E-AB3C-01F9421BABD9}"/>
              </a:ext>
            </a:extLst>
          </p:cNvPr>
          <p:cNvCxnSpPr>
            <a:cxnSpLocks/>
          </p:cNvCxnSpPr>
          <p:nvPr/>
        </p:nvCxnSpPr>
        <p:spPr>
          <a:xfrm flipV="1">
            <a:off x="9466974" y="3643264"/>
            <a:ext cx="174172" cy="15240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445F384-52DE-5508-7E41-89885F3AB664}"/>
              </a:ext>
            </a:extLst>
          </p:cNvPr>
          <p:cNvSpPr txBox="1"/>
          <p:nvPr/>
        </p:nvSpPr>
        <p:spPr>
          <a:xfrm>
            <a:off x="2590281" y="275185"/>
            <a:ext cx="166437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28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3 años</a:t>
            </a:r>
          </a:p>
          <a:p>
            <a:pPr algn="r"/>
            <a:r>
              <a:rPr lang="es-ES" sz="28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 vida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72E1AC5-7487-1992-7351-79A904997AAF}"/>
              </a:ext>
            </a:extLst>
          </p:cNvPr>
          <p:cNvSpPr txBox="1"/>
          <p:nvPr/>
        </p:nvSpPr>
        <p:spPr>
          <a:xfrm>
            <a:off x="40328" y="1372559"/>
            <a:ext cx="254995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24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Se reproducen en invierno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8513CEF-834C-40A2-FAF7-AC56110701B7}"/>
              </a:ext>
            </a:extLst>
          </p:cNvPr>
          <p:cNvSpPr txBox="1"/>
          <p:nvPr/>
        </p:nvSpPr>
        <p:spPr>
          <a:xfrm>
            <a:off x="435225" y="3068659"/>
            <a:ext cx="180275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24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 año para madurar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4399BB-8413-1378-2885-53456D3D34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049" r="21931"/>
          <a:stretch/>
        </p:blipFill>
        <p:spPr>
          <a:xfrm>
            <a:off x="10554705" y="507456"/>
            <a:ext cx="1637295" cy="33922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6474E50-CB63-6A59-42EC-7F5DF7D4C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139" y="5681019"/>
            <a:ext cx="3894992" cy="101403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F92F479-1339-B0A5-657B-B62EA66C1CF8}"/>
              </a:ext>
            </a:extLst>
          </p:cNvPr>
          <p:cNvSpPr txBox="1"/>
          <p:nvPr/>
        </p:nvSpPr>
        <p:spPr>
          <a:xfrm>
            <a:off x="9136959" y="5161528"/>
            <a:ext cx="2236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4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Preocupación menor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986FAB0-EC0F-59C4-FBB9-815ED28BF172}"/>
              </a:ext>
            </a:extLst>
          </p:cNvPr>
          <p:cNvSpPr txBox="1"/>
          <p:nvPr/>
        </p:nvSpPr>
        <p:spPr>
          <a:xfrm>
            <a:off x="8890334" y="158728"/>
            <a:ext cx="166437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28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19°C</a:t>
            </a:r>
          </a:p>
          <a:p>
            <a:pPr algn="r"/>
            <a:r>
              <a:rPr lang="es-ES" sz="28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80km</a:t>
            </a:r>
          </a:p>
          <a:p>
            <a:pPr algn="r"/>
            <a:r>
              <a:rPr lang="es-ES" sz="28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50m</a:t>
            </a:r>
          </a:p>
        </p:txBody>
      </p:sp>
    </p:spTree>
    <p:extLst>
      <p:ext uri="{BB962C8B-B14F-4D97-AF65-F5344CB8AC3E}">
        <p14:creationId xmlns:p14="http://schemas.microsoft.com/office/powerpoint/2010/main" val="200635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441B7-B678-E0EB-661F-911E64829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43E5508-EF6A-E37C-E2F5-5F716975BD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48"/>
          <a:stretch/>
        </p:blipFill>
        <p:spPr>
          <a:xfrm>
            <a:off x="222333" y="4058373"/>
            <a:ext cx="7118449" cy="22499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9122724-C6E2-6F53-40D0-08C41DD12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997" y="349316"/>
            <a:ext cx="3787491" cy="195864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732F878-5A28-B09F-7753-FA8FE21B477B}"/>
              </a:ext>
            </a:extLst>
          </p:cNvPr>
          <p:cNvSpPr txBox="1"/>
          <p:nvPr/>
        </p:nvSpPr>
        <p:spPr>
          <a:xfrm>
            <a:off x="430881" y="349316"/>
            <a:ext cx="4659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i="1" dirty="0">
                <a:solidFill>
                  <a:srgbClr val="FE446C"/>
                </a:solidFill>
              </a:rPr>
              <a:t>Somos el primer productor de anchoveta del mundo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E23FE0-5296-BB99-7067-04539F908327}"/>
              </a:ext>
            </a:extLst>
          </p:cNvPr>
          <p:cNvSpPr/>
          <p:nvPr/>
        </p:nvSpPr>
        <p:spPr>
          <a:xfrm>
            <a:off x="7924801" y="2807368"/>
            <a:ext cx="240632" cy="320842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E71D6C-9B2A-5D21-9705-602F1247503D}"/>
              </a:ext>
            </a:extLst>
          </p:cNvPr>
          <p:cNvSpPr/>
          <p:nvPr/>
        </p:nvSpPr>
        <p:spPr>
          <a:xfrm>
            <a:off x="7924801" y="3855789"/>
            <a:ext cx="240632" cy="2160000"/>
          </a:xfrm>
          <a:prstGeom prst="rect">
            <a:avLst/>
          </a:prstGeom>
          <a:solidFill>
            <a:srgbClr val="FE446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7DFAE81-E17B-9616-00D9-1B008E0C78CE}"/>
              </a:ext>
            </a:extLst>
          </p:cNvPr>
          <p:cNvCxnSpPr>
            <a:cxnSpLocks/>
          </p:cNvCxnSpPr>
          <p:nvPr/>
        </p:nvCxnSpPr>
        <p:spPr>
          <a:xfrm flipH="1">
            <a:off x="7163070" y="2903230"/>
            <a:ext cx="723145" cy="2343121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2A3F572-DCF6-D8BE-74E5-0EA0BF7B6FAF}"/>
              </a:ext>
            </a:extLst>
          </p:cNvPr>
          <p:cNvCxnSpPr>
            <a:cxnSpLocks/>
          </p:cNvCxnSpPr>
          <p:nvPr/>
        </p:nvCxnSpPr>
        <p:spPr>
          <a:xfrm flipH="1" flipV="1">
            <a:off x="7163070" y="5690232"/>
            <a:ext cx="723145" cy="32555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260B025-616B-5FC1-2289-A6999BAEFE36}"/>
              </a:ext>
            </a:extLst>
          </p:cNvPr>
          <p:cNvSpPr txBox="1"/>
          <p:nvPr/>
        </p:nvSpPr>
        <p:spPr>
          <a:xfrm>
            <a:off x="4533411" y="2595696"/>
            <a:ext cx="2629659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28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4,8 millones de toneladas</a:t>
            </a:r>
          </a:p>
          <a:p>
            <a:pPr algn="r"/>
            <a:r>
              <a:rPr lang="es-ES" sz="28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9,4% de la pesca mundial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6F54FB7-0E13-54C9-2098-3594EC4BACB9}"/>
              </a:ext>
            </a:extLst>
          </p:cNvPr>
          <p:cNvSpPr txBox="1"/>
          <p:nvPr/>
        </p:nvSpPr>
        <p:spPr>
          <a:xfrm>
            <a:off x="8286021" y="3023156"/>
            <a:ext cx="20934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2,8% es de Chile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317F669-0DD5-2BD5-3658-E3577294D60D}"/>
              </a:ext>
            </a:extLst>
          </p:cNvPr>
          <p:cNvSpPr txBox="1"/>
          <p:nvPr/>
        </p:nvSpPr>
        <p:spPr>
          <a:xfrm>
            <a:off x="8286020" y="4736125"/>
            <a:ext cx="3787491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32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6,6% es de Perú</a:t>
            </a:r>
          </a:p>
          <a:p>
            <a:pPr algn="r"/>
            <a:r>
              <a:rPr lang="es-ES" sz="32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80% es anchoveta</a:t>
            </a:r>
          </a:p>
        </p:txBody>
      </p:sp>
    </p:spTree>
    <p:extLst>
      <p:ext uri="{BB962C8B-B14F-4D97-AF65-F5344CB8AC3E}">
        <p14:creationId xmlns:p14="http://schemas.microsoft.com/office/powerpoint/2010/main" val="3517098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1F8C8F-9D59-DE6C-8418-2AABE53A0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文字, 螢幕擷取畫面, 繪圖, 圖表 的圖片&#10;&#10;AI 產生的內容可能不正確。">
            <a:extLst>
              <a:ext uri="{FF2B5EF4-FFF2-40B4-BE49-F238E27FC236}">
                <a16:creationId xmlns:a16="http://schemas.microsoft.com/office/drawing/2014/main" id="{43210818-3873-8803-D28C-E4941F31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26026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7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DCA45E-892C-F993-8DC7-769379F0D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D8F97B-FCB0-5ADB-BE2F-74AA6868F8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" t="19053" r="-3" b="23834"/>
          <a:stretch/>
        </p:blipFill>
        <p:spPr>
          <a:xfrm>
            <a:off x="-1504" y="2913292"/>
            <a:ext cx="9354051" cy="394470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750B248-E62E-FA3B-4F06-A3C8C36CF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12351">
            <a:off x="7064547" y="2301892"/>
            <a:ext cx="438150" cy="166094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71F08A1-C1BB-04E4-DCEF-E6D2E8B75669}"/>
              </a:ext>
            </a:extLst>
          </p:cNvPr>
          <p:cNvSpPr txBox="1"/>
          <p:nvPr/>
        </p:nvSpPr>
        <p:spPr>
          <a:xfrm>
            <a:off x="3245332" y="1639566"/>
            <a:ext cx="262689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28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0,8% equivale a la pesca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33286E9-69E6-EBA8-55DA-81E0FEC5684E}"/>
              </a:ext>
            </a:extLst>
          </p:cNvPr>
          <p:cNvSpPr txBox="1"/>
          <p:nvPr/>
        </p:nvSpPr>
        <p:spPr>
          <a:xfrm>
            <a:off x="219154" y="164734"/>
            <a:ext cx="4659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i="1" dirty="0">
                <a:solidFill>
                  <a:srgbClr val="FE446C"/>
                </a:solidFill>
              </a:rPr>
              <a:t>Composición del PBI de Perú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D57BDA1-A40C-5880-99C4-5A41596046F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65830" flipH="1">
            <a:off x="7515786" y="1440258"/>
            <a:ext cx="193198" cy="205078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D2393E0-C81C-549E-287B-ED775D6AECB4}"/>
              </a:ext>
            </a:extLst>
          </p:cNvPr>
          <p:cNvSpPr txBox="1"/>
          <p:nvPr/>
        </p:nvSpPr>
        <p:spPr>
          <a:xfrm>
            <a:off x="8094490" y="2044004"/>
            <a:ext cx="3223652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28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0,16% </a:t>
            </a:r>
          </a:p>
          <a:p>
            <a:pPr algn="r"/>
            <a:r>
              <a:rPr lang="es-ES" sz="28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equivale a la acuicultura</a:t>
            </a:r>
          </a:p>
        </p:txBody>
      </p:sp>
    </p:spTree>
    <p:extLst>
      <p:ext uri="{BB962C8B-B14F-4D97-AF65-F5344CB8AC3E}">
        <p14:creationId xmlns:p14="http://schemas.microsoft.com/office/powerpoint/2010/main" val="1617499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5FEA75-DA38-060A-D3D7-8D28F2920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ta es la fecha para la llegada del Fenómeno de El Niño - La Tercera">
            <a:extLst>
              <a:ext uri="{FF2B5EF4-FFF2-40B4-BE49-F238E27FC236}">
                <a16:creationId xmlns:a16="http://schemas.microsoft.com/office/drawing/2014/main" id="{315B09F2-5F1C-922A-6D3B-5025445A3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082E1DCF-CE2B-B396-D41C-88478EDEBD7A}"/>
              </a:ext>
            </a:extLst>
          </p:cNvPr>
          <p:cNvSpPr txBox="1"/>
          <p:nvPr/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i="1">
                <a:solidFill>
                  <a:srgbClr val="262626"/>
                </a:solidFill>
                <a:latin typeface="+mj-lt"/>
                <a:ea typeface="+mj-ea"/>
                <a:cs typeface="+mj-cs"/>
              </a:rPr>
              <a:t>El fenomeno del Niño</a:t>
            </a:r>
          </a:p>
        </p:txBody>
      </p:sp>
    </p:spTree>
    <p:extLst>
      <p:ext uri="{BB962C8B-B14F-4D97-AF65-F5344CB8AC3E}">
        <p14:creationId xmlns:p14="http://schemas.microsoft.com/office/powerpoint/2010/main" val="3844920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0A30FF-9581-9DFD-9285-69E7C2F99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3DC8298-A043-EBAB-0DA7-7E624A3F1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43406"/>
            <a:ext cx="10905066" cy="417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8A7BC-43E0-6B36-C60F-3BEC4E6E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E8CA532-E3F4-76AE-BADD-F522B1E6E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48" y="1106153"/>
            <a:ext cx="7890083" cy="505401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9E05A93-FCC3-716D-8CE3-639F46813EFB}"/>
              </a:ext>
            </a:extLst>
          </p:cNvPr>
          <p:cNvSpPr txBox="1"/>
          <p:nvPr/>
        </p:nvSpPr>
        <p:spPr>
          <a:xfrm>
            <a:off x="219154" y="293071"/>
            <a:ext cx="4659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i="1" dirty="0">
                <a:solidFill>
                  <a:srgbClr val="FE446C"/>
                </a:solidFill>
              </a:rPr>
              <a:t>La Variable respuesta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A28C621-0184-438B-EB58-D2489BA89EF8}"/>
              </a:ext>
            </a:extLst>
          </p:cNvPr>
          <p:cNvSpPr txBox="1"/>
          <p:nvPr/>
        </p:nvSpPr>
        <p:spPr>
          <a:xfrm>
            <a:off x="8576021" y="1793590"/>
            <a:ext cx="305450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28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265 datos</a:t>
            </a:r>
          </a:p>
          <a:p>
            <a:pPr algn="r"/>
            <a:r>
              <a:rPr lang="es-ES" sz="28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Fuente el BCRP</a:t>
            </a:r>
          </a:p>
        </p:txBody>
      </p:sp>
    </p:spTree>
    <p:extLst>
      <p:ext uri="{BB962C8B-B14F-4D97-AF65-F5344CB8AC3E}">
        <p14:creationId xmlns:p14="http://schemas.microsoft.com/office/powerpoint/2010/main" val="3282052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184</Words>
  <Application>Microsoft Office PowerPoint</Application>
  <PresentationFormat>寬螢幕</PresentationFormat>
  <Paragraphs>48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Avenir Next LT Pro Light</vt:lpstr>
      <vt:lpstr>Corbel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CHEN YANG LIN CHIU</dc:creator>
  <cp:lastModifiedBy>CHEN YANG LIN CHIU</cp:lastModifiedBy>
  <cp:revision>24</cp:revision>
  <dcterms:created xsi:type="dcterms:W3CDTF">2025-04-18T13:50:56Z</dcterms:created>
  <dcterms:modified xsi:type="dcterms:W3CDTF">2025-04-21T14:07:56Z</dcterms:modified>
</cp:coreProperties>
</file>